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0" r:id="rId2"/>
    <p:sldId id="371" r:id="rId3"/>
    <p:sldId id="408" r:id="rId4"/>
    <p:sldId id="405" r:id="rId5"/>
    <p:sldId id="409" r:id="rId6"/>
    <p:sldId id="406" r:id="rId7"/>
    <p:sldId id="352" r:id="rId8"/>
    <p:sldId id="397" r:id="rId9"/>
    <p:sldId id="411" r:id="rId10"/>
    <p:sldId id="414" r:id="rId11"/>
    <p:sldId id="396" r:id="rId12"/>
    <p:sldId id="374" r:id="rId13"/>
    <p:sldId id="412" r:id="rId14"/>
    <p:sldId id="410" r:id="rId15"/>
    <p:sldId id="413" r:id="rId16"/>
    <p:sldId id="401" r:id="rId17"/>
    <p:sldId id="402" r:id="rId18"/>
    <p:sldId id="403" r:id="rId19"/>
    <p:sldId id="4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 autoAdjust="0"/>
    <p:restoredTop sz="79796"/>
  </p:normalViewPr>
  <p:slideViewPr>
    <p:cSldViewPr snapToGrid="0">
      <p:cViewPr varScale="1">
        <p:scale>
          <a:sx n="101" d="100"/>
          <a:sy n="101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C10B9-8EE3-444B-B2AB-95EA0D84E8E8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4252-6FC8-4493-A3EE-AD2B29A01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6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30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2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7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가지고 있는 데이터는 </a:t>
            </a:r>
            <a:r>
              <a:rPr lang="en-US" altLang="ko-KR" dirty="0"/>
              <a:t>stage</a:t>
            </a:r>
            <a:r>
              <a:rPr lang="ko-KR" altLang="en-US" dirty="0"/>
              <a:t>구분이 없다</a:t>
            </a:r>
            <a:r>
              <a:rPr lang="en-US" altLang="ko-KR" dirty="0"/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total of 54 proteins, or 68 peptides, were validated in a large clinical sample [n=1008; 349 normal, 109 pancreatic benign diseases, 149 other cancer (thyroid, breast, and colorectal cancer), and 401 pancreatic cancer] by MRM analysis and ELISA [n=1002; 348 normal, 109 pancreatic benign diseases, 149 other cancer (thyroid, breast, and colorectal cancer), and 396 pancreatic cancer]. The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multimarker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was ultimately constructed by statistical analysis and supporting vector machine (SVM) method.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Elisa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진행한듯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5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43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positive predictive value (PPV) of the triple-marker panel was calculated by PPV=(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(D))/ (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Sensitivity×P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(D)+(1-Specificity)(1-P(D))), where P(D) is the prevalence of pancreatic cancer patients in Korea.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comparisons were Control vs. PDAC, Control vs. PDAC Stage I &amp; II, Other Cancer vs. PDAC, Pancreatic Benign vs. PDAC, and Control vs. PDAC with a normal range of CA19-9.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% in the parentheses represents an increase (up arrow) or decrease (down arrow) compared with CA19-9. </a:t>
            </a:r>
            <a:endParaRPr lang="en" altLang="ko-Kore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7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prediction for feature values in set S that are marginalized over features that are not included in set S: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84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6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065B4-F6CB-4379-9B4B-4BC7BA361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BAAB90-087A-4ABF-AB0B-6C09018D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D70D-E290-4D6A-B46C-0A12E0A6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AB4-7AED-4614-9D88-1DC9E018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31368-F231-4CE5-94B0-AAD36E6A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8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B09DC-3C72-4ADC-BEA2-2D114AD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6ABD7-EE19-4A22-9DA1-3B41E1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3B140-285D-4F87-AD41-C36D7B3D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BE12C-EA9D-4A52-A29D-787ACB48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F86D0-83D2-472D-9E9B-23973994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3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AD9FB9-E664-4F2F-9D7D-D17394BB7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8D9DE-8563-4033-84CD-D4696229C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017-2EB8-41E9-A4DF-1FD0AD90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460D-A127-4A85-9A1B-9BE5CCB3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1A24F-FDEF-439F-913D-F4125460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203F-A7B5-47B6-B7E0-8971A3CA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D344B-FC9A-4ED2-88A7-8B3A163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42E8E-F7B5-4081-88C7-3AA3E936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754E9-901B-4348-924A-493A2B35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6C17-91C0-45A0-88DB-81B07017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2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37B6-F732-4C0E-961A-6F25392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450A6B-C9AB-4B60-A6C9-24FE101BB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D066-FC6A-4475-B64E-969501E7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B234F-5E73-4782-B32F-178A799A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B7DC-C982-447D-974D-96F08B3F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095E-0E0D-449B-A916-C78DF82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3BFE1-BB25-4223-998B-51D3CB33C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72903-A11A-4994-8D17-D5344D70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92E74-209C-4FAB-89EA-A8DD403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7A5F8-F92B-4D9F-9A12-7309EF5F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3133DB-75A3-4E49-A409-92B9AB0D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57C4C-5E39-41D0-A25F-C065DAF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25651-2FAE-4783-8638-510648FEF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792E3-D6D5-48DD-B039-7E12F63F4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E55CB3-9531-48DA-8A89-EB2BEC0DC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BED485-B07E-48B6-BCCA-88F079C59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11195-52BB-4E64-8D3B-3DF0807D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D2565F-6208-4FDA-B749-D79BD60F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927AF-E4C4-443B-A855-794347D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0607-7DDB-4132-BA3D-8BDF3D3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4E877-4913-425C-A154-C65E9767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F70B53-4DFF-45CE-B7FF-9AAC298F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562375-8B78-46CD-9F03-8BA6022D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925F0F-B391-45EB-AA26-07C968D2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86449B-CAFC-412D-8F8A-3B7C7D22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B2A9-95C6-4DB2-9E69-D4B380D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0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74A8-735D-4108-AD77-7ECEA2AC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EAAC3-3BBD-4762-9AB0-1E18E41A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1F2FE-773A-4DAE-AD34-79D6C8D68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6C4F0F-1E64-4F0E-88E9-FE7D2EE8B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8A1126-B9C7-48E0-9F7D-795A65DE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FD567-15E2-4DE0-B847-FD6C0FD3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1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D7D18-26F6-44B3-A451-F008A5C4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0FC458-4A8A-4F1F-9403-E5A30EBF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51987-3593-494F-A507-2DE08AA53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D83CD-AA4A-400C-B2D8-A70ADE45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E5BE3-FF00-436C-A1E5-662F837D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B01BD-D32F-42BA-BB95-E0F96651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5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409EA-C455-4FC5-9DD3-EA704E7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E4ABF-89E9-4974-8788-2731EA49A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BCF0F-4DB4-41F5-BF6B-D54FDD91F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43B47-BFBB-4B65-9349-DAC397F5F225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3D937-094B-4378-BE64-99E3EEF56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133B2-6B62-4D27-86C8-5E26935B9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CC7D-3611-4937-A45C-C91031122D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3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MRM</a:t>
            </a:r>
            <a:r>
              <a:rPr lang="ko-KR" altLang="en-US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667" b="1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Learning Analysis</a:t>
            </a:r>
            <a:endParaRPr lang="ko-KR" altLang="en-US" sz="2667" b="1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7626" y="2545233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BIBS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C5B185-9956-1F46-B6DC-65D9E9DE2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42"/>
          <a:stretch/>
        </p:blipFill>
        <p:spPr>
          <a:xfrm>
            <a:off x="1934525" y="896383"/>
            <a:ext cx="7831775" cy="3320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60A04-E255-1A46-BC40-746BDFAC9F40}"/>
              </a:ext>
            </a:extLst>
          </p:cNvPr>
          <p:cNvSpPr txBox="1"/>
          <p:nvPr/>
        </p:nvSpPr>
        <p:spPr>
          <a:xfrm>
            <a:off x="1379639" y="19832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D06BD-82E9-504E-A767-0970CABF54B0}"/>
              </a:ext>
            </a:extLst>
          </p:cNvPr>
          <p:cNvSpPr txBox="1"/>
          <p:nvPr/>
        </p:nvSpPr>
        <p:spPr>
          <a:xfrm>
            <a:off x="1379639" y="28976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7F04C-72EE-334D-B8DD-759FA3784B01}"/>
              </a:ext>
            </a:extLst>
          </p:cNvPr>
          <p:cNvSpPr txBox="1"/>
          <p:nvPr/>
        </p:nvSpPr>
        <p:spPr>
          <a:xfrm>
            <a:off x="1379639" y="334712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53916-0A0F-994D-8203-860A5A434C9A}"/>
              </a:ext>
            </a:extLst>
          </p:cNvPr>
          <p:cNvSpPr txBox="1"/>
          <p:nvPr/>
        </p:nvSpPr>
        <p:spPr>
          <a:xfrm>
            <a:off x="1379639" y="3787507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</a:t>
            </a:r>
            <a:r>
              <a:rPr kumimoji="1" lang="en-US" altLang="ko-KR" sz="1200" b="1" dirty="0">
                <a:solidFill>
                  <a:srgbClr val="FF0000"/>
                </a:solidFill>
              </a:rPr>
              <a:t>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87761-1EFE-6643-815F-CCED19058856}"/>
              </a:ext>
            </a:extLst>
          </p:cNvPr>
          <p:cNvSpPr/>
          <p:nvPr/>
        </p:nvSpPr>
        <p:spPr>
          <a:xfrm>
            <a:off x="1934526" y="4484469"/>
            <a:ext cx="7831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PPV=(</a:t>
            </a:r>
            <a:r>
              <a:rPr lang="en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Sensitivity×P</a:t>
            </a:r>
            <a:r>
              <a:rPr lang="en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(D))/ (</a:t>
            </a:r>
            <a:r>
              <a:rPr lang="en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Sensitivity×P</a:t>
            </a:r>
            <a:r>
              <a:rPr lang="en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(D)+(1-Specificity)(1-P(D)))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where P(D) is the prevalence of pancreatic cancer patients in Korea. </a:t>
            </a:r>
          </a:p>
          <a:p>
            <a:r>
              <a:rPr lang="en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20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864683" y="289039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Marker Selection </a:t>
            </a: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Using ML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794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Shapley Values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44BDC-5888-F14F-BB96-9E58D40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24" y="1509362"/>
            <a:ext cx="5910988" cy="753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9F1A48-10FE-C74D-9A6B-F10E96322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24" y="2552222"/>
            <a:ext cx="4239819" cy="608635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213DCA7C-16B9-C648-9EBE-84A061E6574F}"/>
              </a:ext>
            </a:extLst>
          </p:cNvPr>
          <p:cNvSpPr/>
          <p:nvPr/>
        </p:nvSpPr>
        <p:spPr>
          <a:xfrm>
            <a:off x="1182538" y="343268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Estimation of the Shapley Value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A975B-17E4-6142-AFEF-8F380F72E975}"/>
              </a:ext>
            </a:extLst>
          </p:cNvPr>
          <p:cNvSpPr/>
          <p:nvPr/>
        </p:nvSpPr>
        <p:spPr>
          <a:xfrm>
            <a:off x="6062449" y="257608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prediction for feature values in set S that are marginalized over </a:t>
            </a:r>
          </a:p>
          <a:p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features that are not included in set S:</a:t>
            </a:r>
            <a:endParaRPr lang="ko-Kore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26A3DF-93CC-614F-807D-9426B4168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383" y="3960150"/>
            <a:ext cx="3218717" cy="7419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C4AD2D-BE5B-034F-9C99-27D5F7BCBA36}"/>
              </a:ext>
            </a:extLst>
          </p:cNvPr>
          <p:cNvSpPr/>
          <p:nvPr/>
        </p:nvSpPr>
        <p:spPr>
          <a:xfrm>
            <a:off x="1282888" y="52468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333333"/>
                </a:solidFill>
                <a:latin typeface="Helvetica Neue" panose="02000503000000020004" pitchFamily="2" charset="0"/>
              </a:rPr>
              <a:t>prediction for x, but with a random number of feature values replaced by feature values from a random data point z, except for the respective value of feature j.</a:t>
            </a:r>
            <a:endParaRPr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84F997-11D7-B549-AFD9-B295AF8DBD52}"/>
              </a:ext>
            </a:extLst>
          </p:cNvPr>
          <p:cNvSpPr/>
          <p:nvPr/>
        </p:nvSpPr>
        <p:spPr>
          <a:xfrm>
            <a:off x="6276610" y="40049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/>
              <a:t>The x-vector </a:t>
            </a:r>
            <a:r>
              <a:rPr lang="en" altLang="ko-Kore-KR" dirty="0" err="1">
                <a:latin typeface="MJXc-TeX-math-I"/>
              </a:rPr>
              <a:t>xm</a:t>
            </a:r>
            <a:r>
              <a:rPr lang="en" altLang="ko-Kore-KR" dirty="0">
                <a:latin typeface="MJXc-TeX-main-R"/>
              </a:rPr>
              <a:t>−</a:t>
            </a:r>
            <a:r>
              <a:rPr lang="en" altLang="ko-Kore-KR" dirty="0">
                <a:latin typeface="MJXc-TeX-math-I"/>
              </a:rPr>
              <a:t>j</a:t>
            </a:r>
            <a:r>
              <a:rPr lang="en" altLang="ko-Kore-KR" dirty="0"/>
              <a:t> is almost identical to </a:t>
            </a:r>
            <a:r>
              <a:rPr lang="en" altLang="ko-Kore-KR" dirty="0" err="1">
                <a:latin typeface="MJXc-TeX-math-I"/>
              </a:rPr>
              <a:t>xm</a:t>
            </a:r>
            <a:r>
              <a:rPr lang="en" altLang="ko-Kore-KR" dirty="0" err="1">
                <a:latin typeface="MJXc-TeX-main-R"/>
              </a:rPr>
              <a:t>+</a:t>
            </a:r>
            <a:r>
              <a:rPr lang="en" altLang="ko-Kore-KR" dirty="0" err="1">
                <a:latin typeface="MJXc-TeX-math-I"/>
              </a:rPr>
              <a:t>j</a:t>
            </a:r>
            <a:r>
              <a:rPr lang="en" altLang="ko-Kore-KR" dirty="0"/>
              <a:t>, but the value </a:t>
            </a:r>
            <a:r>
              <a:rPr lang="en" altLang="ko-Kore-KR" dirty="0" err="1">
                <a:latin typeface="MJXc-TeX-math-I"/>
              </a:rPr>
              <a:t>xmj</a:t>
            </a:r>
            <a:r>
              <a:rPr lang="en" altLang="ko-Kore-KR" dirty="0"/>
              <a:t> is also taken from the sampled z</a:t>
            </a:r>
            <a:endParaRPr lang="ko-Kore-KR" altLang="en-US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1B3ABE3-8F1D-4A4E-987A-5AD4C8F6A7C3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3647460" y="4563374"/>
            <a:ext cx="544710" cy="8221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70B9143D-34A6-F445-8331-E624AADE090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118100" y="4328117"/>
            <a:ext cx="1158510" cy="30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BB5DE0-136D-0140-95C8-BF522712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29" y="1054101"/>
            <a:ext cx="9545541" cy="52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</p:spTree>
    <p:extLst>
      <p:ext uri="{BB962C8B-B14F-4D97-AF65-F5344CB8AC3E}">
        <p14:creationId xmlns:p14="http://schemas.microsoft.com/office/powerpoint/2010/main" val="2431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0B598-E29F-4DD0-9425-887F1E09E2FF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EA5106-90B6-B046-AD55-597A406A56C6}"/>
              </a:ext>
            </a:extLst>
          </p:cNvPr>
          <p:cNvSpPr/>
          <p:nvPr/>
        </p:nvSpPr>
        <p:spPr>
          <a:xfrm>
            <a:off x="1182538" y="94662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sz="2000" b="1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SHAP(Shapley Additive Explanations) values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C0BA12-E5B4-9946-9659-45C93EB9B64B}"/>
              </a:ext>
            </a:extLst>
          </p:cNvPr>
          <p:cNvSpPr/>
          <p:nvPr/>
        </p:nvSpPr>
        <p:spPr>
          <a:xfrm>
            <a:off x="1379639" y="1733034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latin typeface="Roboto" panose="02000000000000000000" pitchFamily="2" charset="0"/>
              </a:rPr>
              <a:t> Python </a:t>
            </a:r>
            <a:r>
              <a:rPr lang="en" altLang="ko-Kore-KR" dirty="0" err="1">
                <a:latin typeface="Roboto" panose="02000000000000000000" pitchFamily="2" charset="0"/>
              </a:rPr>
              <a:t>shap</a:t>
            </a:r>
            <a:r>
              <a:rPr lang="en" altLang="ko-Kore-KR" dirty="0">
                <a:latin typeface="Roboto" panose="02000000000000000000" pitchFamily="2" charset="0"/>
              </a:rPr>
              <a:t> </a:t>
            </a:r>
            <a:r>
              <a:rPr lang="ko-KR" altLang="en-US" dirty="0">
                <a:latin typeface="Roboto" panose="02000000000000000000" pitchFamily="2" charset="0"/>
              </a:rPr>
              <a:t>패키지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42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FF292E-B0D7-4206-87A8-A46CF5B3478A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026C0-3A65-469D-9283-A91EBD95FF8A}"/>
              </a:ext>
            </a:extLst>
          </p:cNvPr>
          <p:cNvSpPr txBox="1"/>
          <p:nvPr/>
        </p:nvSpPr>
        <p:spPr>
          <a:xfrm>
            <a:off x="1065423" y="963533"/>
            <a:ext cx="59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Feature Selection Using DNN</a:t>
            </a:r>
          </a:p>
          <a:p>
            <a:endParaRPr lang="en-US" altLang="ko-KR" sz="20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227A7AF3-5DBA-47E6-84CC-100C43F562DD}"/>
              </a:ext>
            </a:extLst>
          </p:cNvPr>
          <p:cNvSpPr/>
          <p:nvPr/>
        </p:nvSpPr>
        <p:spPr>
          <a:xfrm>
            <a:off x="500514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9818DB-10AD-424F-859B-1110971DD9A2}"/>
              </a:ext>
            </a:extLst>
          </p:cNvPr>
          <p:cNvSpPr/>
          <p:nvPr/>
        </p:nvSpPr>
        <p:spPr>
          <a:xfrm>
            <a:off x="10372826" y="2475662"/>
            <a:ext cx="1318660" cy="8573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다중 문서 21">
            <a:extLst>
              <a:ext uri="{FF2B5EF4-FFF2-40B4-BE49-F238E27FC236}">
                <a16:creationId xmlns:a16="http://schemas.microsoft.com/office/drawing/2014/main" id="{B45BA08F-5CEB-4A23-AF74-491B9A742586}"/>
              </a:ext>
            </a:extLst>
          </p:cNvPr>
          <p:cNvSpPr/>
          <p:nvPr/>
        </p:nvSpPr>
        <p:spPr>
          <a:xfrm>
            <a:off x="3624220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다중 문서 22">
            <a:extLst>
              <a:ext uri="{FF2B5EF4-FFF2-40B4-BE49-F238E27FC236}">
                <a16:creationId xmlns:a16="http://schemas.microsoft.com/office/drawing/2014/main" id="{2F6D0F36-8973-4426-93B3-187F7DED4485}"/>
              </a:ext>
            </a:extLst>
          </p:cNvPr>
          <p:cNvSpPr/>
          <p:nvPr/>
        </p:nvSpPr>
        <p:spPr>
          <a:xfrm>
            <a:off x="6860239" y="1949011"/>
            <a:ext cx="2406315" cy="2261936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2DA54-60AC-478E-8DE8-0DD90191C8AC}"/>
              </a:ext>
            </a:extLst>
          </p:cNvPr>
          <p:cNvSpPr txBox="1"/>
          <p:nvPr/>
        </p:nvSpPr>
        <p:spPr>
          <a:xfrm>
            <a:off x="10457046" y="2701021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Group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063C0-BFB8-4F26-B909-75DF6DA954F1}"/>
              </a:ext>
            </a:extLst>
          </p:cNvPr>
          <p:cNvSpPr txBox="1"/>
          <p:nvPr/>
        </p:nvSpPr>
        <p:spPr>
          <a:xfrm>
            <a:off x="944421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Peptide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0D6EA-95E6-4094-B2D4-49163B958AF9}"/>
              </a:ext>
            </a:extLst>
          </p:cNvPr>
          <p:cNvSpPr txBox="1"/>
          <p:nvPr/>
        </p:nvSpPr>
        <p:spPr>
          <a:xfrm>
            <a:off x="4105686" y="2756813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Protein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943697-B19A-4C57-A658-B812BD6493C5}"/>
              </a:ext>
            </a:extLst>
          </p:cNvPr>
          <p:cNvSpPr txBox="1"/>
          <p:nvPr/>
        </p:nvSpPr>
        <p:spPr>
          <a:xfrm>
            <a:off x="7280418" y="2747188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Hidden Layer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3633E7F-0110-4A52-89D8-408B13B6EC56}"/>
              </a:ext>
            </a:extLst>
          </p:cNvPr>
          <p:cNvCxnSpPr/>
          <p:nvPr/>
        </p:nvCxnSpPr>
        <p:spPr>
          <a:xfrm>
            <a:off x="2181719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1B33596-EA79-4286-906D-0538A8977CE1}"/>
              </a:ext>
            </a:extLst>
          </p:cNvPr>
          <p:cNvCxnSpPr/>
          <p:nvPr/>
        </p:nvCxnSpPr>
        <p:spPr>
          <a:xfrm>
            <a:off x="5524382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8AC2390-804B-44C7-B8C8-281DDE19C085}"/>
              </a:ext>
            </a:extLst>
          </p:cNvPr>
          <p:cNvCxnSpPr/>
          <p:nvPr/>
        </p:nvCxnSpPr>
        <p:spPr>
          <a:xfrm>
            <a:off x="9077940" y="4547832"/>
            <a:ext cx="2142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112121-3477-447A-9CFD-4C1D09EBFA1D}"/>
              </a:ext>
            </a:extLst>
          </p:cNvPr>
          <p:cNvSpPr txBox="1"/>
          <p:nvPr/>
        </p:nvSpPr>
        <p:spPr>
          <a:xfrm>
            <a:off x="2688275" y="4719464"/>
            <a:ext cx="115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B8F6-8C75-4709-A487-81A1B0E544F5}"/>
              </a:ext>
            </a:extLst>
          </p:cNvPr>
          <p:cNvSpPr txBox="1"/>
          <p:nvPr/>
        </p:nvSpPr>
        <p:spPr>
          <a:xfrm>
            <a:off x="5772360" y="4685958"/>
            <a:ext cx="1646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nn.Linear</a:t>
            </a:r>
            <a:endParaRPr lang="en-US" altLang="ko-KR" sz="1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+ 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ReLu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8424B-6FB4-4EFC-A219-D0589932B130}"/>
              </a:ext>
            </a:extLst>
          </p:cNvPr>
          <p:cNvSpPr txBox="1"/>
          <p:nvPr/>
        </p:nvSpPr>
        <p:spPr>
          <a:xfrm>
            <a:off x="9573896" y="4751610"/>
            <a:ext cx="115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Sigmoid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1D95F6-09EA-468A-B278-C82EB99A79A1}"/>
              </a:ext>
            </a:extLst>
          </p:cNvPr>
          <p:cNvSpPr txBox="1"/>
          <p:nvPr/>
        </p:nvSpPr>
        <p:spPr>
          <a:xfrm>
            <a:off x="2837889" y="5468519"/>
            <a:ext cx="3538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12롯데마트드림Medium"/>
              </a:rPr>
              <a:t>각 </a:t>
            </a:r>
            <a:r>
              <a:rPr lang="en-US" altLang="ko-KR" sz="1400" dirty="0">
                <a:latin typeface="12롯데마트드림Medium"/>
              </a:rPr>
              <a:t>Peptide</a:t>
            </a:r>
            <a:r>
              <a:rPr lang="ko-KR" altLang="en-US" sz="1400" dirty="0">
                <a:latin typeface="12롯데마트드림Medium"/>
              </a:rPr>
              <a:t>에 연결된 </a:t>
            </a:r>
            <a:r>
              <a:rPr lang="en-US" altLang="ko-KR" sz="1400" dirty="0">
                <a:latin typeface="12롯데마트드림Medium"/>
              </a:rPr>
              <a:t>Protein</a:t>
            </a:r>
            <a:r>
              <a:rPr lang="ko-KR" altLang="en-US" sz="1400" dirty="0">
                <a:latin typeface="12롯데마트드림Medium"/>
              </a:rPr>
              <a:t>에 해당하는 </a:t>
            </a:r>
            <a:endParaRPr lang="en-US" altLang="ko-KR" sz="1400" dirty="0">
              <a:latin typeface="12롯데마트드림Medium"/>
            </a:endParaRPr>
          </a:p>
          <a:p>
            <a:r>
              <a:rPr lang="ko-KR" altLang="en-US" sz="1400" dirty="0">
                <a:latin typeface="12롯데마트드림Medium"/>
              </a:rPr>
              <a:t>가중치</a:t>
            </a:r>
            <a:r>
              <a:rPr lang="en-US" altLang="ko-KR" sz="1400" dirty="0">
                <a:latin typeface="12롯데마트드림Medium"/>
              </a:rPr>
              <a:t>(</a:t>
            </a:r>
            <a:r>
              <a:rPr lang="en-US" altLang="ko-KR" sz="1400" dirty="0" err="1">
                <a:latin typeface="12롯데마트드림Medium"/>
              </a:rPr>
              <a:t>ReLu</a:t>
            </a:r>
            <a:r>
              <a:rPr lang="ko-KR" altLang="en-US" sz="1400" dirty="0">
                <a:latin typeface="12롯데마트드림Medium"/>
              </a:rPr>
              <a:t>값</a:t>
            </a:r>
            <a:r>
              <a:rPr lang="en-US" altLang="ko-KR" sz="1400" dirty="0">
                <a:latin typeface="12롯데마트드림Medium"/>
              </a:rPr>
              <a:t>)</a:t>
            </a:r>
            <a:r>
              <a:rPr lang="ko-KR" altLang="en-US" sz="1400" dirty="0">
                <a:latin typeface="12롯데마트드림Medium"/>
              </a:rPr>
              <a:t>이 클수록 더 중요한 </a:t>
            </a:r>
            <a:r>
              <a:rPr lang="en-US" altLang="ko-KR" sz="1400" dirty="0">
                <a:latin typeface="12롯데마트드림Medium"/>
              </a:rPr>
              <a:t>Peptide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5777FCB-2433-4E16-9845-341AF2F3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7" y="4685958"/>
            <a:ext cx="2297819" cy="18295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C4F8BD2-82AD-47CF-B1C2-2E4E5D5E39AB}"/>
              </a:ext>
            </a:extLst>
          </p:cNvPr>
          <p:cNvSpPr txBox="1"/>
          <p:nvPr/>
        </p:nvSpPr>
        <p:spPr>
          <a:xfrm>
            <a:off x="6903731" y="5444753"/>
            <a:ext cx="3820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12롯데마트드림Medium"/>
              </a:rPr>
              <a:t>각 </a:t>
            </a:r>
            <a:r>
              <a:rPr lang="en-US" altLang="ko-KR" sz="1400" dirty="0">
                <a:latin typeface="12롯데마트드림Medium"/>
              </a:rPr>
              <a:t>Protein</a:t>
            </a:r>
            <a:r>
              <a:rPr lang="ko-KR" altLang="en-US" sz="1400" dirty="0">
                <a:latin typeface="12롯데마트드림Medium"/>
              </a:rPr>
              <a:t>에 연결된 </a:t>
            </a:r>
            <a:r>
              <a:rPr lang="en-US" altLang="ko-KR" sz="1400" dirty="0">
                <a:latin typeface="12롯데마트드림Medium"/>
              </a:rPr>
              <a:t>hidden node</a:t>
            </a:r>
            <a:r>
              <a:rPr lang="ko-KR" altLang="en-US" sz="1400" dirty="0">
                <a:latin typeface="12롯데마트드림Medium"/>
              </a:rPr>
              <a:t>에 해당하는 </a:t>
            </a:r>
            <a:endParaRPr lang="en-US" altLang="ko-KR" sz="1400" dirty="0">
              <a:latin typeface="12롯데마트드림Medium"/>
            </a:endParaRPr>
          </a:p>
          <a:p>
            <a:r>
              <a:rPr lang="ko-KR" altLang="en-US" sz="1400" dirty="0">
                <a:latin typeface="12롯데마트드림Medium"/>
              </a:rPr>
              <a:t>가중치</a:t>
            </a:r>
            <a:r>
              <a:rPr lang="en-US" altLang="ko-KR" sz="1400" dirty="0">
                <a:latin typeface="12롯데마트드림Medium"/>
              </a:rPr>
              <a:t>(</a:t>
            </a:r>
            <a:r>
              <a:rPr lang="en-US" altLang="ko-KR" sz="1400" dirty="0" err="1">
                <a:latin typeface="12롯데마트드림Medium"/>
              </a:rPr>
              <a:t>ReLu</a:t>
            </a:r>
            <a:r>
              <a:rPr lang="ko-KR" altLang="en-US" sz="1400" dirty="0">
                <a:latin typeface="12롯데마트드림Medium"/>
              </a:rPr>
              <a:t>값</a:t>
            </a:r>
            <a:r>
              <a:rPr lang="en-US" altLang="ko-KR" sz="1400" dirty="0">
                <a:latin typeface="12롯데마트드림Medium"/>
              </a:rPr>
              <a:t>)</a:t>
            </a:r>
            <a:r>
              <a:rPr lang="ko-KR" altLang="en-US" sz="1400" dirty="0">
                <a:latin typeface="12롯데마트드림Medium"/>
              </a:rPr>
              <a:t>이 클수록 더 중요한 </a:t>
            </a:r>
            <a:r>
              <a:rPr lang="en-US" altLang="ko-KR" sz="1400" dirty="0">
                <a:latin typeface="12롯데마트드림Medium"/>
              </a:rPr>
              <a:t>Protein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1C3FFF4-ABE3-4680-A655-70B03F10AC16}"/>
              </a:ext>
            </a:extLst>
          </p:cNvPr>
          <p:cNvCxnSpPr>
            <a:cxnSpLocks/>
          </p:cNvCxnSpPr>
          <p:nvPr/>
        </p:nvCxnSpPr>
        <p:spPr>
          <a:xfrm>
            <a:off x="3838494" y="4898867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9199D81-C41F-4EA9-A5AA-2D502F492B6C}"/>
              </a:ext>
            </a:extLst>
          </p:cNvPr>
          <p:cNvCxnSpPr>
            <a:cxnSpLocks/>
          </p:cNvCxnSpPr>
          <p:nvPr/>
        </p:nvCxnSpPr>
        <p:spPr>
          <a:xfrm>
            <a:off x="7289379" y="4871644"/>
            <a:ext cx="774017" cy="59022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7518584B-BC8A-4F8A-8259-7EC7D6C8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76" y="5970831"/>
            <a:ext cx="5709547" cy="705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2C42C9-44F2-45D7-9F24-1F91F6503073}"/>
              </a:ext>
            </a:extLst>
          </p:cNvPr>
          <p:cNvSpPr txBox="1"/>
          <p:nvPr/>
        </p:nvSpPr>
        <p:spPr>
          <a:xfrm>
            <a:off x="9110449" y="26249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Marker Selection Using DNN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4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Results compared to </a:t>
            </a:r>
            <a:r>
              <a:rPr lang="en-US" altLang="ko-KR" sz="3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Oncotarget</a:t>
            </a:r>
            <a:endParaRPr lang="en-US" altLang="ko-KR" sz="32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6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FBCEC92-CCF4-4240-984B-40A8604F7F6E}"/>
              </a:ext>
            </a:extLst>
          </p:cNvPr>
          <p:cNvSpPr txBox="1">
            <a:spLocks/>
          </p:cNvSpPr>
          <p:nvPr/>
        </p:nvSpPr>
        <p:spPr>
          <a:xfrm>
            <a:off x="648165" y="5755357"/>
            <a:ext cx="2892949" cy="24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12롯데마트드림Medium"/>
              </a:rPr>
              <a:t>Top 10 Gene Selected</a:t>
            </a:r>
          </a:p>
          <a:p>
            <a:pPr algn="ctr"/>
            <a:r>
              <a:rPr lang="en-US" altLang="ko-KR" sz="1600" dirty="0">
                <a:latin typeface="12롯데마트드림Medium"/>
              </a:rPr>
              <a:t>Top 17 Peptide Selected</a:t>
            </a:r>
          </a:p>
          <a:p>
            <a:endParaRPr lang="en-US" altLang="ko-KR" sz="1800" dirty="0">
              <a:latin typeface="12롯데마트드림Medium"/>
            </a:endParaRPr>
          </a:p>
          <a:p>
            <a:endParaRPr lang="ko-KR" altLang="en-US" sz="4800" dirty="0">
              <a:latin typeface="12롯데마트드림Medium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8244A3D-58BE-4CB0-A837-5E2BADB84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09"/>
          <a:stretch/>
        </p:blipFill>
        <p:spPr>
          <a:xfrm>
            <a:off x="4259570" y="977846"/>
            <a:ext cx="4163587" cy="5196647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598BFF79-1947-4B2C-9C96-47E0B2B5C71D}"/>
              </a:ext>
            </a:extLst>
          </p:cNvPr>
          <p:cNvSpPr txBox="1">
            <a:spLocks/>
          </p:cNvSpPr>
          <p:nvPr/>
        </p:nvSpPr>
        <p:spPr>
          <a:xfrm>
            <a:off x="8302832" y="1593118"/>
            <a:ext cx="6627890" cy="4162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final 5 panels in 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CA19-9+CLU+SERPINC1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CA19-9+C5+TTR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CA19-9+LRG1+TTR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CA19-9+ITIH4+CLU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CA19-9+LRG1+CLU</a:t>
            </a:r>
            <a:endParaRPr lang="ko-KR" alt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651734B-CEAA-794A-9434-2DCD598D4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3988"/>
              </p:ext>
            </p:extLst>
          </p:nvPr>
        </p:nvGraphicFramePr>
        <p:xfrm>
          <a:off x="710340" y="856206"/>
          <a:ext cx="2768600" cy="52831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90098817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8682089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87260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743683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8990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5464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19175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5451543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783652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195155166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178916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379118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5033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6356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1607749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1970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1234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6195801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518263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6735507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3463480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460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3588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36407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51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851243" y="264017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Results Compared to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ACDBC2C4-EC5F-4574-96A0-82C574263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57776"/>
              </p:ext>
            </p:extLst>
          </p:nvPr>
        </p:nvGraphicFramePr>
        <p:xfrm>
          <a:off x="2515402" y="1384701"/>
          <a:ext cx="6411795" cy="50901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4802">
                  <a:extLst>
                    <a:ext uri="{9D8B030D-6E8A-4147-A177-3AD203B41FA5}">
                      <a16:colId xmlns:a16="http://schemas.microsoft.com/office/drawing/2014/main" val="752708456"/>
                    </a:ext>
                  </a:extLst>
                </a:gridCol>
                <a:gridCol w="1179523">
                  <a:extLst>
                    <a:ext uri="{9D8B030D-6E8A-4147-A177-3AD203B41FA5}">
                      <a16:colId xmlns:a16="http://schemas.microsoft.com/office/drawing/2014/main" val="595638966"/>
                    </a:ext>
                  </a:extLst>
                </a:gridCol>
                <a:gridCol w="781015">
                  <a:extLst>
                    <a:ext uri="{9D8B030D-6E8A-4147-A177-3AD203B41FA5}">
                      <a16:colId xmlns:a16="http://schemas.microsoft.com/office/drawing/2014/main" val="113315046"/>
                    </a:ext>
                  </a:extLst>
                </a:gridCol>
                <a:gridCol w="1386038">
                  <a:extLst>
                    <a:ext uri="{9D8B030D-6E8A-4147-A177-3AD203B41FA5}">
                      <a16:colId xmlns:a16="http://schemas.microsoft.com/office/drawing/2014/main" val="777085938"/>
                    </a:ext>
                  </a:extLst>
                </a:gridCol>
                <a:gridCol w="1530417">
                  <a:extLst>
                    <a:ext uri="{9D8B030D-6E8A-4147-A177-3AD203B41FA5}">
                      <a16:colId xmlns:a16="http://schemas.microsoft.com/office/drawing/2014/main" val="1903909350"/>
                    </a:ext>
                  </a:extLst>
                </a:gridCol>
              </a:tblGrid>
              <a:tr h="338528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Performance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CA19-9+LRG1+TTR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CA19-9+CLU+TTR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12179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0.931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0.940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03860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99028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82610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Other Cancer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7622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0.911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3784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0.640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0.760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72311"/>
                  </a:ext>
                </a:extLst>
              </a:tr>
              <a:tr h="22702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Pancreatic Benign vs PDAC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0.900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74561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0.879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2286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0.781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65692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Control vs PDAC*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0.892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8590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0.857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0.791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8056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92528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Other Cancer vs PDAC*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0.852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89307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0.888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0.921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0.721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747343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0.241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0.681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33382"/>
                  </a:ext>
                </a:extLst>
              </a:tr>
              <a:tr h="23147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Pancreatic Benign vs PDAC*</a:t>
                      </a:r>
                      <a:endParaRPr lang="ko-KR" altLang="en-US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AUC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0.520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0.829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0.892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960554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Specificity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46381"/>
                  </a:ext>
                </a:extLst>
              </a:tr>
              <a:tr h="231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Sensitivity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13612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6E526C6-2359-40B9-96D7-AF569EAE0B75}"/>
              </a:ext>
            </a:extLst>
          </p:cNvPr>
          <p:cNvSpPr txBox="1"/>
          <p:nvPr/>
        </p:nvSpPr>
        <p:spPr>
          <a:xfrm>
            <a:off x="3915076" y="851334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Results Compared to </a:t>
            </a:r>
            <a:r>
              <a:rPr lang="en-US" altLang="ko-KR" sz="1600" b="1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Oncotarget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7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62625" y="2083234"/>
            <a:ext cx="511759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01 Data structure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02 Analysis Overview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4802" y="3254131"/>
            <a:ext cx="2523448" cy="18162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03 Marker Selection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 Prediction Method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867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 Results</a:t>
            </a:r>
          </a:p>
          <a:p>
            <a:endParaRPr lang="en-US" altLang="ko-KR" sz="1867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62625" y="144044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0096" y="144044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INDEX</a:t>
            </a:r>
            <a:endParaRPr lang="ko-KR" altLang="en-US" sz="1333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383850" y="144044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414444" y="144341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22999" y="144044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596" y="5070397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445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8F4E9-5377-47A4-97DA-6CFD027C7408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4507640" y="5734041"/>
            <a:ext cx="8917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68 peptides (54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 proteins of 28 multiple peptides </a:t>
            </a: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 peptides per each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 CA19-9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84F946-F1B8-3745-BD14-91B2934DD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11263"/>
              </p:ext>
            </p:extLst>
          </p:nvPr>
        </p:nvGraphicFramePr>
        <p:xfrm>
          <a:off x="990598" y="762000"/>
          <a:ext cx="2768600" cy="596892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GDIGETGVPGAEGPR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ADIPOQ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DPTFIPAPIQAK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AGT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QGIQFYTQLK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ALDH6A1</a:t>
                      </a: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EFGNTLEDK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EWFSETFQK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APOC1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VCPFAGILENGAVR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APOH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ILSGDPYCEK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31488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LSSGLVTAALYGR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BTD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DYFIATCK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TNFDNDIALVR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C1S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TWYPEVPK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LSLEIEQLELQR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C4BPA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ALLAFQESK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C4BPB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NADYSYSVWK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</a:p>
                    <a:p>
                      <a:pPr algn="ctr"/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GGSASTWLTAFALR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C5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TLNICEVGTIR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C6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VLFYVDSEK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C7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EPAVLELEGK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VLDVNDNAPK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CDH11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GEWVALNPLR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TGESVEFVCK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CFH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VFSLQWGEVK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CFI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TLLSNLEEAK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ASSIIDELFQDR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r>
                        <a:rPr lang="en" sz="105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CLU</a:t>
                      </a:r>
                      <a:endParaRPr lang="en" sz="105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ADA8B0F9-93CC-AF4C-8870-CFC29C505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87795"/>
              </p:ext>
            </p:extLst>
          </p:nvPr>
        </p:nvGraphicFramePr>
        <p:xfrm>
          <a:off x="4813730" y="774700"/>
          <a:ext cx="2768600" cy="484116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GLPGEVLGAQPGPR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COL4A2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CDLISIPK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CORO1C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LSNNALSGLPQGVFGK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CPN2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VSTLPAITLK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CTSD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ELLALIQLER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ECM1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FAVLQENVAWGNGR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FCGBP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LSFQEFLK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FSTL1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ASCLYGQLPK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GSTP1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DGYLFQLLR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HRG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SPAYTLVWTR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HSPG2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LLGIETPLPK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2539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VTLNGVPAQPLGPR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ICAM1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GLIDLTLDK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IFRD1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LIQGAPTIR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ALAQCAPPPAVCAELVR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YGQPLPGYTTK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IGFBP3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IQPSGGTNINEALLR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LALDNGGLAR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AGFSWIEVTFK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ITIH4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DSVTGTLPK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KLKB1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</a:tbl>
          </a:graphicData>
        </a:graphic>
      </p:graphicFrame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48DBA8F6-52EA-534B-AE6B-A11D2905B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58191"/>
              </p:ext>
            </p:extLst>
          </p:nvPr>
        </p:nvGraphicFramePr>
        <p:xfrm>
          <a:off x="8636862" y="762000"/>
          <a:ext cx="2768600" cy="5816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16595713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84295305"/>
                    </a:ext>
                  </a:extLst>
                </a:gridCol>
              </a:tblGrid>
              <a:tr h="14216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Peptide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Gene</a:t>
                      </a:r>
                      <a:endParaRPr lang="ko-Kore-KR" altLang="en-US" sz="1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11826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IVVVTAGVR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6891370"/>
                  </a:ext>
                </a:extLst>
              </a:tr>
              <a:tr h="2285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GLTSVINQK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LDHB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2306544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DLLLPQPDLR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61566"/>
                  </a:ext>
                </a:extLst>
              </a:tr>
              <a:tr h="24122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VAAGAFQGLR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LRG1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764938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FQASVATPR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MBL2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611938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ALAPEYAK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P4HB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463279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GDSVSDSGSDALR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PDCD4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327014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CDENILWLDYK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PKM2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09810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NIQSLEVIGK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PPBP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444345"/>
                  </a:ext>
                </a:extLst>
              </a:tr>
              <a:tr h="276938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ICLDPDAPR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PPBP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2344955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NNLELSTPLK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PROS1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976330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DTEVLLVGLEPGTR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PTPRJ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88726936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CINQLLCK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SEPP1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760201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GFQQLLQELNQPR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SERPINA5(IPSP)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0897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VAEGTQVLELPFK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SERPINC1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729053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IEDGFSLK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SERPINC1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30096830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FLEQECNVLPLK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SFTPB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4295417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VTGVVLFR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SOD3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75366774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NVLVTLYER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SPARC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50842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 b="1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GFLLLASLR</a:t>
                      </a:r>
                      <a:endParaRPr lang="en" sz="1000" b="1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" sz="1000" b="1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/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THBS1</a:t>
                      </a:r>
                    </a:p>
                  </a:txBody>
                  <a:tcPr marL="38100" marR="38100" marT="38100" marB="381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40791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" sz="1000" b="1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TIVTTLQDSIR</a:t>
                      </a:r>
                      <a:endParaRPr lang="en" sz="1000" b="1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THBS1</a:t>
                      </a:r>
                      <a:endParaRPr lang="en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70568668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AADDTWEPFASGK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TTR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7618975"/>
                  </a:ext>
                </a:extLst>
              </a:tr>
              <a:tr h="142162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CMPTFQFFK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TXN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308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00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ILLAELEQLK</a:t>
                      </a:r>
                      <a:endParaRPr lang="en" sz="100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000" dirty="0">
                          <a:solidFill>
                            <a:srgbClr val="0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VIM</a:t>
                      </a:r>
                      <a:endParaRPr lang="en" sz="1000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8689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10285-E786-134B-B548-822FCB1D2017}"/>
              </a:ext>
            </a:extLst>
          </p:cNvPr>
          <p:cNvSpPr txBox="1"/>
          <p:nvPr/>
        </p:nvSpPr>
        <p:spPr>
          <a:xfrm>
            <a:off x="2259740" y="5978212"/>
            <a:ext cx="89171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Type: PC(Pancreatic Cancer) / OC(Other Cancer) / PB(Pancreatic Benign) / NL(Normal)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데이터는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Pancreatic Cancer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stage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구분이 없다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3F67C1D-1CE4-8E4D-A457-3D6DBE36F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1" y="760285"/>
            <a:ext cx="6301268" cy="52323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3D600A-27ED-AB49-B37B-CD51BECFC0CC}"/>
              </a:ext>
            </a:extLst>
          </p:cNvPr>
          <p:cNvSpPr/>
          <p:nvPr/>
        </p:nvSpPr>
        <p:spPr>
          <a:xfrm>
            <a:off x="5969001" y="1017810"/>
            <a:ext cx="3146652" cy="4906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0D599-BA00-6E42-99E7-48A614BBFB70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7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5D109D68-0F75-1D49-8811-AB246E5A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988227"/>
              </p:ext>
            </p:extLst>
          </p:nvPr>
        </p:nvGraphicFramePr>
        <p:xfrm>
          <a:off x="2003170" y="818911"/>
          <a:ext cx="7858273" cy="48421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1049">
                  <a:extLst>
                    <a:ext uri="{9D8B030D-6E8A-4147-A177-3AD203B41FA5}">
                      <a16:colId xmlns:a16="http://schemas.microsoft.com/office/drawing/2014/main" val="397486903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112883081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33406409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1085092098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4093998136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24963595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2071774732"/>
                    </a:ext>
                  </a:extLst>
                </a:gridCol>
                <a:gridCol w="891032">
                  <a:extLst>
                    <a:ext uri="{9D8B030D-6E8A-4147-A177-3AD203B41FA5}">
                      <a16:colId xmlns:a16="http://schemas.microsoft.com/office/drawing/2014/main" val="3272620962"/>
                    </a:ext>
                  </a:extLst>
                </a:gridCol>
              </a:tblGrid>
              <a:tr h="29777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Sample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Clinics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Total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Training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1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2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3</a:t>
                      </a:r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Test 4</a:t>
                      </a:r>
                      <a:endParaRPr lang="ko-Kore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9800"/>
                  </a:ext>
                </a:extLst>
              </a:tr>
              <a:tr h="324597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2459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38666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NCC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89401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77356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2942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341306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Other cancer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39896"/>
                  </a:ext>
                </a:extLst>
              </a:tr>
              <a:tr h="324597">
                <a:tc rowSpan="5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en-US" altLang="ko-Kore-KR" sz="1200" dirty="0"/>
                        <a:t>Pancreatic benign </a:t>
                      </a:r>
                    </a:p>
                    <a:p>
                      <a:pPr algn="ctr"/>
                      <a:r>
                        <a:rPr lang="en-US" altLang="ko-Kore-KR" sz="1200" dirty="0"/>
                        <a:t>disease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88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7677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39118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3496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85370"/>
                  </a:ext>
                </a:extLst>
              </a:tr>
              <a:tr h="32459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YMC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8211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Normal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SNUH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279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70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907082"/>
                  </a:ext>
                </a:extLst>
              </a:tr>
              <a:tr h="32459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Total</a:t>
                      </a:r>
                      <a:endParaRPr lang="ko-Kore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1006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686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171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8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9B5BA59-843D-AC41-B0D2-5A7D4E1A27AD}"/>
              </a:ext>
            </a:extLst>
          </p:cNvPr>
          <p:cNvSpPr/>
          <p:nvPr/>
        </p:nvSpPr>
        <p:spPr>
          <a:xfrm>
            <a:off x="3349775" y="582342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Test1: PDAC vs Control (Pancreatic Benign + Normal)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Test2: PDAC vs Other Cancer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Test3: PDAC vs Pancreatic Benign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4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Test4: PDAC (low CA19-9) vs Control (Pancreatic Benign + Normal)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31AF3-BD84-6E49-9174-A23ED11A476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Data Structure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047198" y="3017480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E1C1B-B40D-4A5A-ADD1-D83FD499A27B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F1C49-5AD4-C74A-991C-A057DC9E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425" y="1303318"/>
            <a:ext cx="8597149" cy="4779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0AB6D5-7DC0-7344-96DF-CCE1D459CAA8}"/>
              </a:ext>
            </a:extLst>
          </p:cNvPr>
          <p:cNvSpPr/>
          <p:nvPr/>
        </p:nvSpPr>
        <p:spPr>
          <a:xfrm>
            <a:off x="7376703" y="5224482"/>
            <a:ext cx="1583522" cy="330200"/>
          </a:xfrm>
          <a:prstGeom prst="rect">
            <a:avLst/>
          </a:prstGeom>
          <a:solidFill>
            <a:srgbClr val="FFB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rgbClr val="FFB295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4C4A-7737-E048-9987-6A99E2C28F23}"/>
              </a:ext>
            </a:extLst>
          </p:cNvPr>
          <p:cNvSpPr txBox="1"/>
          <p:nvPr/>
        </p:nvSpPr>
        <p:spPr>
          <a:xfrm>
            <a:off x="6868485" y="5191164"/>
            <a:ext cx="3113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Train/Test AUC/Sensitivity/Specificity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18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53CC-C329-480F-B8F5-FE462A3A8A67}"/>
              </a:ext>
            </a:extLst>
          </p:cNvPr>
          <p:cNvSpPr txBox="1"/>
          <p:nvPr/>
        </p:nvSpPr>
        <p:spPr>
          <a:xfrm>
            <a:off x="270437" y="265734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MRM DL </a:t>
            </a:r>
            <a:r>
              <a:rPr lang="ko-KR" altLang="en-US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분석</a:t>
            </a:r>
            <a:endParaRPr lang="en-US" altLang="ko-KR" sz="16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D38B48-E9B0-9F42-89B9-EC30E666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07"/>
          <a:stretch/>
        </p:blipFill>
        <p:spPr>
          <a:xfrm>
            <a:off x="1009665" y="1215241"/>
            <a:ext cx="4398373" cy="48898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D73A77-8C07-FF4E-BD39-495FD7184A0E}"/>
              </a:ext>
            </a:extLst>
          </p:cNvPr>
          <p:cNvSpPr txBox="1"/>
          <p:nvPr/>
        </p:nvSpPr>
        <p:spPr>
          <a:xfrm>
            <a:off x="1435814" y="2211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1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DDA4C-EFFF-4C45-BE98-7E68D42C1985}"/>
              </a:ext>
            </a:extLst>
          </p:cNvPr>
          <p:cNvSpPr txBox="1"/>
          <p:nvPr/>
        </p:nvSpPr>
        <p:spPr>
          <a:xfrm>
            <a:off x="1435814" y="3956805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2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0737-04F7-914A-BB12-A91876FB997E}"/>
              </a:ext>
            </a:extLst>
          </p:cNvPr>
          <p:cNvSpPr txBox="1"/>
          <p:nvPr/>
        </p:nvSpPr>
        <p:spPr>
          <a:xfrm>
            <a:off x="1435814" y="4868551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3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732-1EA1-114F-98FF-62995EDA3A2A}"/>
              </a:ext>
            </a:extLst>
          </p:cNvPr>
          <p:cNvSpPr txBox="1"/>
          <p:nvPr/>
        </p:nvSpPr>
        <p:spPr>
          <a:xfrm>
            <a:off x="1435814" y="5644854"/>
            <a:ext cx="11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FF0000"/>
                </a:solidFill>
              </a:rPr>
              <a:t>Test 4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A7892D-6F3D-E948-BD6B-F071023C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71602" y="3520589"/>
            <a:ext cx="4414457" cy="8941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49A7D07-F233-E341-9680-5B8FE9DF1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0" t="6720" r="15406" b="90010"/>
          <a:stretch/>
        </p:blipFill>
        <p:spPr>
          <a:xfrm>
            <a:off x="4184308" y="1529724"/>
            <a:ext cx="1411862" cy="1610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2D4B05C-F613-F946-AA5A-FAD38CEF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15484" y="2659068"/>
            <a:ext cx="4414457" cy="894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30FC94-3D7C-3F4F-8B99-6CF56895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4425315"/>
            <a:ext cx="4414457" cy="894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808F4B-B72F-EF4C-9024-7D2CD86F3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5299341"/>
            <a:ext cx="4414457" cy="8941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A812654-498F-294A-AD95-1D0A302F0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5" r="38081" b="93466"/>
          <a:stretch/>
        </p:blipFill>
        <p:spPr>
          <a:xfrm>
            <a:off x="1039557" y="6075644"/>
            <a:ext cx="4414457" cy="894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4B2CF-9A20-4440-BE9C-74073A18EA05}"/>
              </a:ext>
            </a:extLst>
          </p:cNvPr>
          <p:cNvSpPr/>
          <p:nvPr/>
        </p:nvSpPr>
        <p:spPr>
          <a:xfrm>
            <a:off x="5880163" y="2521388"/>
            <a:ext cx="593418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The sensitivity and specificity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cutoff value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되게 하는 값으로 고정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Oncotarget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에선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DeLong’s test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계산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 분석에서는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Empirical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AUC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구해주는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" altLang="ko-Kore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sklear</a:t>
            </a:r>
            <a:r>
              <a:rPr lang="en-US" altLang="ko-Kore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package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method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lang="en" altLang="ko-Kore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8B98-59E8-FE41-A45A-DD72A4594EC1}"/>
              </a:ext>
            </a:extLst>
          </p:cNvPr>
          <p:cNvSpPr txBox="1"/>
          <p:nvPr/>
        </p:nvSpPr>
        <p:spPr>
          <a:xfrm>
            <a:off x="9072332" y="28023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Analysis Overview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1507</Words>
  <Application>Microsoft Macintosh PowerPoint</Application>
  <PresentationFormat>와이드스크린</PresentationFormat>
  <Paragraphs>524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-윤고딕330</vt:lpstr>
      <vt:lpstr>-윤고딕340</vt:lpstr>
      <vt:lpstr>-윤고딕350</vt:lpstr>
      <vt:lpstr>12롯데마트드림Medium</vt:lpstr>
      <vt:lpstr>Apple SD Gothic Neo</vt:lpstr>
      <vt:lpstr>Apple SD Gothic Neo Medium</vt:lpstr>
      <vt:lpstr>맑은 고딕</vt:lpstr>
      <vt:lpstr>MJXc-TeX-main-R</vt:lpstr>
      <vt:lpstr>MJXc-TeX-math-I</vt:lpstr>
      <vt:lpstr>Arial</vt:lpstr>
      <vt:lpstr>Helvetica Neue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12</cp:revision>
  <dcterms:created xsi:type="dcterms:W3CDTF">2021-07-25T23:13:45Z</dcterms:created>
  <dcterms:modified xsi:type="dcterms:W3CDTF">2021-08-22T13:56:28Z</dcterms:modified>
</cp:coreProperties>
</file>